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713" r:id="rId2"/>
    <p:sldMasterId id="2147483815" r:id="rId3"/>
  </p:sldMasterIdLst>
  <p:notesMasterIdLst>
    <p:notesMasterId r:id="rId9"/>
  </p:notesMasterIdLst>
  <p:sldIdLst>
    <p:sldId id="363" r:id="rId4"/>
    <p:sldId id="432" r:id="rId5"/>
    <p:sldId id="431" r:id="rId6"/>
    <p:sldId id="364" r:id="rId7"/>
    <p:sldId id="365"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8"/>
    <p:restoredTop sz="83636" autoAdjust="0"/>
  </p:normalViewPr>
  <p:slideViewPr>
    <p:cSldViewPr snapToGrid="0" snapToObjects="1">
      <p:cViewPr varScale="1">
        <p:scale>
          <a:sx n="92" d="100"/>
          <a:sy n="92" d="100"/>
        </p:scale>
        <p:origin x="1554" y="90"/>
      </p:cViewPr>
      <p:guideLst>
        <p:guide orient="horz" pos="2160"/>
        <p:guide pos="2880"/>
      </p:guideLst>
    </p:cSldViewPr>
  </p:slideViewPr>
  <p:notesTextViewPr>
    <p:cViewPr>
      <p:scale>
        <a:sx n="1" d="1"/>
        <a:sy n="1" d="1"/>
      </p:scale>
      <p:origin x="0" y="0"/>
    </p:cViewPr>
  </p:notesTextViewPr>
  <p:sorterViewPr>
    <p:cViewPr>
      <p:scale>
        <a:sx n="100" d="100"/>
        <a:sy n="100" d="100"/>
      </p:scale>
      <p:origin x="0" y="672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9"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380"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381"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382"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383" name="PlaceHolder 5"/>
          <p:cNvSpPr>
            <a:spLocks noGrp="1"/>
          </p:cNvSpPr>
          <p:nvPr>
            <p:ph type="sldNum"/>
          </p:nvPr>
        </p:nvSpPr>
        <p:spPr>
          <a:xfrm>
            <a:off x="4399200" y="9555480"/>
            <a:ext cx="3372840" cy="502560"/>
          </a:xfrm>
          <a:prstGeom prst="rect">
            <a:avLst/>
          </a:prstGeom>
        </p:spPr>
        <p:txBody>
          <a:bodyPr lIns="0" tIns="0" rIns="0" bIns="0" anchor="b"/>
          <a:lstStyle/>
          <a:p>
            <a:pPr algn="r"/>
            <a:fld id="{3821C36E-2C47-435E-8892-5EDF17191466}" type="slidenum">
              <a:rPr lang="en-US" sz="1400">
                <a:latin typeface="Times New Roman"/>
              </a:rPr>
              <a:t>‹#›</a:t>
            </a:fld>
            <a:endParaRPr/>
          </a:p>
        </p:txBody>
      </p:sp>
    </p:spTree>
    <p:extLst>
      <p:ext uri="{BB962C8B-B14F-4D97-AF65-F5344CB8AC3E}">
        <p14:creationId xmlns:p14="http://schemas.microsoft.com/office/powerpoint/2010/main" val="1170957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body"/>
          </p:nvPr>
        </p:nvSpPr>
        <p:spPr>
          <a:xfrm>
            <a:off x="777240" y="4777560"/>
            <a:ext cx="5440680" cy="3909240"/>
          </a:xfrm>
          <a:prstGeom prst="rect">
            <a:avLst/>
          </a:prstGeom>
        </p:spPr>
        <p:txBody>
          <a:bodyPr lIns="0" tIns="0" rIns="0" bIns="0"/>
          <a:lstStyle/>
          <a:p>
            <a:r>
              <a:rPr lang="en-US" sz="1800" b="0" strike="noStrike" spc="-1" dirty="0">
                <a:solidFill>
                  <a:srgbClr val="000000"/>
                </a:solidFill>
                <a:uFill>
                  <a:solidFill>
                    <a:srgbClr val="FFFFFF"/>
                  </a:solidFill>
                </a:uFill>
                <a:latin typeface="+mn-lt"/>
              </a:rPr>
              <a:t>Construction is complete on the now largest radio telescope in the world, built in China’s </a:t>
            </a:r>
            <a:r>
              <a:rPr lang="en-US" sz="1200" b="0" i="0" kern="1200" dirty="0" err="1">
                <a:solidFill>
                  <a:schemeClr val="tx1"/>
                </a:solidFill>
                <a:effectLst/>
                <a:latin typeface="+mn-lt"/>
                <a:ea typeface="+mn-ea"/>
                <a:cs typeface="+mn-cs"/>
              </a:rPr>
              <a:t>Guizhou</a:t>
            </a:r>
            <a:r>
              <a:rPr lang="en-US" sz="1200" b="0" i="0" kern="1200" dirty="0">
                <a:solidFill>
                  <a:schemeClr val="tx1"/>
                </a:solidFill>
                <a:effectLst/>
                <a:latin typeface="+mn-lt"/>
                <a:ea typeface="+mn-ea"/>
                <a:cs typeface="+mn-cs"/>
              </a:rPr>
              <a:t> Province. The antenna</a:t>
            </a:r>
            <a:r>
              <a:rPr lang="en-US" sz="1200" b="0" i="0" kern="1200" baseline="0" dirty="0">
                <a:solidFill>
                  <a:schemeClr val="tx1"/>
                </a:solidFill>
                <a:effectLst/>
                <a:latin typeface="+mn-lt"/>
                <a:ea typeface="+mn-ea"/>
                <a:cs typeface="+mn-cs"/>
              </a:rPr>
              <a:t> spans 1650 feet, 65% larger and about 2 ½ times as sensitive as the previous record holder, the Arecibo telescope in Puerto Rico. It is constructed of over 4000 individual panels. It will enter a testing phase for the next few years, then be available for international usage to study the structure of the universe as well as help in the search for aliens. There was some controversy internationally over the construction of the telescope, as a small village of 65 people was located at the site. The villagers were moved in 2009. Chinese media reports that “</a:t>
            </a:r>
            <a:r>
              <a:rPr lang="en-US" sz="1200" b="0" i="0" kern="1200" dirty="0">
                <a:solidFill>
                  <a:schemeClr val="tx1"/>
                </a:solidFill>
                <a:effectLst/>
                <a:latin typeface="+mn-lt"/>
                <a:ea typeface="+mn-ea"/>
                <a:cs typeface="+mn-cs"/>
              </a:rPr>
              <a:t>they [now] enjoy better living standards [and] villagers in nearby communities admired [the luck of those</a:t>
            </a:r>
            <a:r>
              <a:rPr lang="en-US" sz="1200" b="0" i="0" kern="1200" baseline="0" dirty="0">
                <a:solidFill>
                  <a:schemeClr val="tx1"/>
                </a:solidFill>
                <a:effectLst/>
                <a:latin typeface="+mn-lt"/>
                <a:ea typeface="+mn-ea"/>
                <a:cs typeface="+mn-cs"/>
              </a:rPr>
              <a:t> who moved]</a:t>
            </a:r>
            <a:r>
              <a:rPr lang="en-US" sz="1200" b="0" i="0" kern="1200" dirty="0">
                <a:solidFill>
                  <a:schemeClr val="tx1"/>
                </a:solidFill>
                <a:effectLst/>
                <a:latin typeface="+mn-lt"/>
                <a:ea typeface="+mn-ea"/>
                <a:cs typeface="+mn-cs"/>
              </a:rPr>
              <a:t>, saying they should "thank the aliens."</a:t>
            </a:r>
            <a:endParaRPr lang="en-US" sz="1800" b="0" strike="noStrike" spc="-1" dirty="0">
              <a:solidFill>
                <a:srgbClr val="000000"/>
              </a:solidFill>
              <a:uFill>
                <a:solidFill>
                  <a:srgbClr val="FFFFFF"/>
                </a:solidFill>
              </a:uFill>
              <a:latin typeface="+mn-lt"/>
            </a:endParaRPr>
          </a:p>
        </p:txBody>
      </p:sp>
    </p:spTree>
    <p:extLst>
      <p:ext uri="{BB962C8B-B14F-4D97-AF65-F5344CB8AC3E}">
        <p14:creationId xmlns:p14="http://schemas.microsoft.com/office/powerpoint/2010/main" val="624594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body"/>
          </p:nvPr>
        </p:nvSpPr>
        <p:spPr>
          <a:xfrm>
            <a:off x="685800" y="4343400"/>
            <a:ext cx="5483160" cy="4111560"/>
          </a:xfrm>
          <a:prstGeom prst="rect">
            <a:avLst/>
          </a:prstGeom>
        </p:spPr>
        <p:txBody>
          <a:bodyPr lIns="0" tIns="0" rIns="0" bIns="0"/>
          <a:lstStyle/>
          <a:p>
            <a:r>
              <a:rPr lang="en-US" sz="1800" b="0" strike="noStrike" spc="-1" baseline="0" dirty="0">
                <a:solidFill>
                  <a:srgbClr val="000000"/>
                </a:solidFill>
                <a:uFill>
                  <a:solidFill>
                    <a:srgbClr val="FFFFFF"/>
                  </a:solidFill>
                </a:uFill>
                <a:latin typeface="+mn-lt"/>
              </a:rPr>
              <a:t>Last month Nasa released a spectacular series of images of the minor planet Ceres, which the Dawn spacecraft has been studying for the last year. This is a video created by the Dawn mission team that simulates the appearance of the planet based on the thousands of images and gigabytes of data that Dawn sent back to Earth. In this video, surface features have been enhanced to show more detail. Dawn’s primary mission ended on June 30, but it will remain at Ceres and continue collecting data through 2017.</a:t>
            </a:r>
          </a:p>
        </p:txBody>
      </p:sp>
      <p:sp>
        <p:nvSpPr>
          <p:cNvPr id="100" name="CustomShape 2"/>
          <p:cNvSpPr/>
          <p:nvPr/>
        </p:nvSpPr>
        <p:spPr>
          <a:xfrm>
            <a:off x="3884760" y="8685360"/>
            <a:ext cx="296856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fld id="{B0822407-4E93-4ACC-A87C-59F15EC822DF}" type="slidenum">
              <a:rPr lang="en-US" sz="1200" spc="-1">
                <a:solidFill>
                  <a:srgbClr val="000000"/>
                </a:solidFill>
                <a:uFill>
                  <a:solidFill>
                    <a:srgbClr val="FFFFFF"/>
                  </a:solidFill>
                </a:uFill>
                <a:latin typeface="Calibri"/>
              </a:rPr>
              <a:pPr algn="r"/>
              <a:t>2</a:t>
            </a:fld>
            <a:endParaRPr lang="en-US"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3080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body"/>
          </p:nvPr>
        </p:nvSpPr>
        <p:spPr>
          <a:xfrm>
            <a:off x="685800" y="4343400"/>
            <a:ext cx="5483160" cy="4111560"/>
          </a:xfrm>
          <a:prstGeom prst="rect">
            <a:avLst/>
          </a:prstGeom>
        </p:spPr>
        <p:txBody>
          <a:bodyPr lIns="0" tIns="0" rIns="0" bIns="0"/>
          <a:lstStyle/>
          <a:p>
            <a:r>
              <a:rPr lang="en-US" sz="1800" b="0" strike="noStrike" spc="-1" dirty="0">
                <a:solidFill>
                  <a:srgbClr val="000000"/>
                </a:solidFill>
                <a:uFill>
                  <a:solidFill>
                    <a:srgbClr val="FFFFFF"/>
                  </a:solidFill>
                </a:uFill>
                <a:latin typeface="Arial"/>
              </a:rPr>
              <a:t>A team of astronomers announced the discovery of three</a:t>
            </a:r>
            <a:r>
              <a:rPr lang="en-US" sz="1800" b="0" strike="noStrike" spc="-1" baseline="0" dirty="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galaxies</a:t>
            </a:r>
            <a:r>
              <a:rPr lang="en-US" sz="1800" b="0" strike="noStrike" spc="-1" baseline="0" dirty="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that are just emerging from the cocoon</a:t>
            </a:r>
            <a:r>
              <a:rPr lang="en-US" sz="1800" b="0" strike="noStrike" spc="-1" baseline="0" dirty="0">
                <a:solidFill>
                  <a:srgbClr val="000000"/>
                </a:solidFill>
                <a:uFill>
                  <a:solidFill>
                    <a:srgbClr val="FFFFFF"/>
                  </a:solidFill>
                </a:uFill>
                <a:latin typeface="Arial"/>
              </a:rPr>
              <a:t> of hydrogen that surrounded it in the early universe</a:t>
            </a:r>
            <a:r>
              <a:rPr lang="en-US" sz="1800" b="0" strike="noStrike" spc="-1" baseline="0" dirty="0">
                <a:solidFill>
                  <a:srgbClr val="000000"/>
                </a:solidFill>
                <a:uFill>
                  <a:solidFill>
                    <a:srgbClr val="FFFFFF"/>
                  </a:solidFill>
                </a:uFill>
                <a:latin typeface="+mn-lt"/>
              </a:rPr>
              <a:t>. Before these stars formed the universe consisted of almost entirely neutral hydrogen, which doesn’t allow some ultraviolet light to escape and traps the heat in the gas. When the first stars manage to form they being ionizing bubbles of this gas around them. Eventually, there are enough stars that the gas becomes entirely ionized, letting through the ultraviolet light. These five galaxies are being seen just as the last remnants of the neutral hydrogen persist. Shown </a:t>
            </a:r>
            <a:r>
              <a:rPr lang="en-US" sz="1800" b="0" strike="noStrike" spc="-1" baseline="0" dirty="0">
                <a:solidFill>
                  <a:srgbClr val="000000"/>
                </a:solidFill>
                <a:uFill>
                  <a:solidFill>
                    <a:srgbClr val="FFFFFF"/>
                  </a:solidFill>
                </a:uFill>
                <a:latin typeface="Arial"/>
              </a:rPr>
              <a:t>here is the first of these types of galaxies, CR7 (the dark smudge in the middle of the picture on the top right), one of five galaxies announced that are likely to be filled with some of the first stars that formed in the universe. The fifth of these galaxies has been dubbed VR7, named after Vera Rubin, whose work was monumental in establishing </a:t>
            </a:r>
            <a:r>
              <a:rPr lang="en-US" sz="1800" b="0" strike="noStrike" spc="-1" baseline="0">
                <a:solidFill>
                  <a:srgbClr val="000000"/>
                </a:solidFill>
                <a:uFill>
                  <a:solidFill>
                    <a:srgbClr val="FFFFFF"/>
                  </a:solidFill>
                </a:uFill>
                <a:latin typeface="Arial"/>
              </a:rPr>
              <a:t>the existence of dark matter.</a:t>
            </a:r>
            <a:endParaRPr lang="en-US" sz="1800" b="0" strike="noStrike" spc="-1" dirty="0">
              <a:solidFill>
                <a:srgbClr val="000000"/>
              </a:solidFill>
              <a:uFill>
                <a:solidFill>
                  <a:srgbClr val="FFFFFF"/>
                </a:solidFill>
              </a:uFill>
              <a:latin typeface="Arial"/>
            </a:endParaRPr>
          </a:p>
          <a:p>
            <a:endParaRPr lang="en-US" sz="1800" b="0" strike="noStrike" spc="-1" dirty="0">
              <a:solidFill>
                <a:srgbClr val="000000"/>
              </a:solidFill>
              <a:uFill>
                <a:solidFill>
                  <a:srgbClr val="FFFFFF"/>
                </a:solidFill>
              </a:uFill>
              <a:latin typeface="Arial"/>
            </a:endParaRPr>
          </a:p>
        </p:txBody>
      </p:sp>
      <p:sp>
        <p:nvSpPr>
          <p:cNvPr id="100" name="CustomShape 2"/>
          <p:cNvSpPr/>
          <p:nvPr/>
        </p:nvSpPr>
        <p:spPr>
          <a:xfrm>
            <a:off x="3884760" y="8685360"/>
            <a:ext cx="296856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fld id="{B0822407-4E93-4ACC-A87C-59F15EC822DF}" type="slidenum">
              <a:rPr lang="en-US" sz="1200" spc="-1">
                <a:solidFill>
                  <a:srgbClr val="000000"/>
                </a:solidFill>
                <a:uFill>
                  <a:solidFill>
                    <a:srgbClr val="FFFFFF"/>
                  </a:solidFill>
                </a:uFill>
                <a:latin typeface="Calibri"/>
              </a:rPr>
              <a:pPr algn="r"/>
              <a:t>3</a:t>
            </a:fld>
            <a:endParaRPr lang="en-US"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3080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body"/>
          </p:nvPr>
        </p:nvSpPr>
        <p:spPr>
          <a:xfrm>
            <a:off x="685800" y="4343400"/>
            <a:ext cx="5483160" cy="4111560"/>
          </a:xfrm>
          <a:prstGeom prst="rect">
            <a:avLst/>
          </a:prstGeom>
        </p:spPr>
        <p:txBody>
          <a:bodyPr lIns="0" tIns="0" rIns="0" bIns="0"/>
          <a:lstStyle/>
          <a:p>
            <a:r>
              <a:rPr lang="en-US" sz="1200" b="0" i="0" u="none" strike="noStrike" kern="1200" dirty="0">
                <a:solidFill>
                  <a:schemeClr val="tx1"/>
                </a:solidFill>
                <a:latin typeface="+mn-lt"/>
                <a:ea typeface="+mn-ea"/>
                <a:cs typeface="+mn-cs"/>
              </a:rPr>
              <a:t>Alexander </a:t>
            </a:r>
            <a:r>
              <a:rPr lang="en-US" sz="1200" b="0" i="0" u="none" strike="noStrike" kern="1200" dirty="0" err="1">
                <a:solidFill>
                  <a:schemeClr val="tx1"/>
                </a:solidFill>
                <a:latin typeface="+mn-lt"/>
                <a:ea typeface="+mn-ea"/>
                <a:cs typeface="+mn-cs"/>
              </a:rPr>
              <a:t>Kashlinsky</a:t>
            </a:r>
            <a:r>
              <a:rPr lang="en-US" sz="1200" b="0" i="0" u="none" strike="noStrike" kern="1200" dirty="0">
                <a:solidFill>
                  <a:schemeClr val="tx1"/>
                </a:solidFill>
                <a:latin typeface="+mn-lt"/>
                <a:ea typeface="+mn-ea"/>
                <a:cs typeface="+mn-cs"/>
              </a:rPr>
              <a:t> of the Nasa-Goddard Space Flight Center has proposed that dark matter may consist of black holes formed early in the universe, within the first 300 million years after the Big Bang. These black</a:t>
            </a:r>
            <a:r>
              <a:rPr lang="en-US" sz="1200" b="0" i="0" u="none" strike="noStrike" kern="1200" baseline="0" dirty="0">
                <a:solidFill>
                  <a:schemeClr val="tx1"/>
                </a:solidFill>
                <a:latin typeface="+mn-lt"/>
                <a:ea typeface="+mn-ea"/>
                <a:cs typeface="+mn-cs"/>
              </a:rPr>
              <a:t> holes would not have formed through gas becoming stars, but rather by collapsing directly into black holes. Shown here on top is a view of a part of the sky in the infrared, then below is the same image with all of the stars removed, showing the background glow of the universe in the infrared. Black holes with a mass of about 30 times that of our Sun would naturally explain </a:t>
            </a:r>
            <a:r>
              <a:rPr lang="en-US" sz="1200" b="0" i="0" u="none" strike="noStrike" kern="1200" baseline="0" dirty="0" err="1">
                <a:solidFill>
                  <a:schemeClr val="tx1"/>
                </a:solidFill>
                <a:latin typeface="+mn-lt"/>
                <a:ea typeface="+mn-ea"/>
                <a:cs typeface="+mn-cs"/>
              </a:rPr>
              <a:t>clumpiness</a:t>
            </a:r>
            <a:r>
              <a:rPr lang="en-US" sz="1200" b="0" i="0" u="none" strike="noStrike" kern="1200" baseline="0" dirty="0">
                <a:solidFill>
                  <a:schemeClr val="tx1"/>
                </a:solidFill>
                <a:latin typeface="+mn-lt"/>
                <a:ea typeface="+mn-ea"/>
                <a:cs typeface="+mn-cs"/>
              </a:rPr>
              <a:t> that is seen in this glow. This mass is also similar to that of the black holes detected by LIGO last September, which may explain why such massive black holes exist in the first place.</a:t>
            </a:r>
          </a:p>
          <a:p>
            <a:endParaRPr lang="en-US" sz="1800" b="0" strike="noStrike" spc="-1" dirty="0">
              <a:solidFill>
                <a:srgbClr val="000000"/>
              </a:solidFill>
              <a:uFill>
                <a:solidFill>
                  <a:srgbClr val="FFFFFF"/>
                </a:solidFill>
              </a:uFill>
              <a:latin typeface="Arial"/>
            </a:endParaRPr>
          </a:p>
        </p:txBody>
      </p:sp>
      <p:sp>
        <p:nvSpPr>
          <p:cNvPr id="103" name="CustomShape 2"/>
          <p:cNvSpPr/>
          <p:nvPr/>
        </p:nvSpPr>
        <p:spPr>
          <a:xfrm>
            <a:off x="3884760" y="8685360"/>
            <a:ext cx="296856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4681E9F9-127C-4E4E-A168-EFC47A04FC41}" type="slidenum">
              <a:rPr lang="en-US" sz="1200" b="0" strike="noStrike" spc="-1">
                <a:solidFill>
                  <a:srgbClr val="000000"/>
                </a:solidFill>
                <a:uFill>
                  <a:solidFill>
                    <a:srgbClr val="FFFFFF"/>
                  </a:solidFill>
                </a:uFill>
                <a:latin typeface="Calibri"/>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2214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body"/>
          </p:nvPr>
        </p:nvSpPr>
        <p:spPr>
          <a:xfrm>
            <a:off x="685800" y="4343400"/>
            <a:ext cx="5483160" cy="4111560"/>
          </a:xfrm>
          <a:prstGeom prst="rect">
            <a:avLst/>
          </a:prstGeom>
        </p:spPr>
        <p:txBody>
          <a:bodyPr lIns="0" tIns="0" rIns="0" bIns="0"/>
          <a:lstStyle/>
          <a:p>
            <a:r>
              <a:rPr lang="en-US" sz="1200" b="0" i="0" u="none" strike="noStrike" kern="1200" dirty="0">
                <a:solidFill>
                  <a:schemeClr val="tx1"/>
                </a:solidFill>
                <a:latin typeface="+mn-lt"/>
                <a:ea typeface="+mn-ea"/>
                <a:cs typeface="+mn-cs"/>
              </a:rPr>
              <a:t>In May a paper suggesting that black holes have “soft hair” was published by Stephen Hawking in collaboration with Malcolm Perry of Cambridge and Andrew </a:t>
            </a:r>
            <a:r>
              <a:rPr lang="en-US" sz="1200" b="0" i="0" u="none" strike="noStrike" kern="1200" dirty="0" err="1">
                <a:solidFill>
                  <a:schemeClr val="tx1"/>
                </a:solidFill>
                <a:latin typeface="+mn-lt"/>
                <a:ea typeface="+mn-ea"/>
                <a:cs typeface="+mn-cs"/>
              </a:rPr>
              <a:t>Strominger</a:t>
            </a:r>
            <a:r>
              <a:rPr lang="en-US" sz="1200" b="0" i="0" u="none" strike="noStrike" kern="1200" dirty="0">
                <a:solidFill>
                  <a:schemeClr val="tx1"/>
                </a:solidFill>
                <a:latin typeface="+mn-lt"/>
                <a:ea typeface="+mn-ea"/>
                <a:cs typeface="+mn-cs"/>
              </a:rPr>
              <a:t> of Harvard, none of whom</a:t>
            </a:r>
            <a:r>
              <a:rPr lang="en-US" sz="1200" b="0" i="0" u="none" strike="noStrike" kern="1200" baseline="0" dirty="0">
                <a:solidFill>
                  <a:schemeClr val="tx1"/>
                </a:solidFill>
                <a:latin typeface="+mn-lt"/>
                <a:ea typeface="+mn-ea"/>
                <a:cs typeface="+mn-cs"/>
              </a:rPr>
              <a:t> are completely bald. Having soft hair means that</a:t>
            </a:r>
            <a:r>
              <a:rPr lang="en-US" sz="1200" b="0" i="0" u="none" strike="noStrike" kern="1200" dirty="0">
                <a:solidFill>
                  <a:schemeClr val="tx1"/>
                </a:solidFill>
                <a:latin typeface="+mn-lt"/>
                <a:ea typeface="+mn-ea"/>
                <a:cs typeface="+mn-cs"/>
              </a:rPr>
              <a:t> the information about the material that has been trapped in the black hole is stored in a thin layer just outside the black hole. This is in contrast to ideas about black holes developed in the 1970s which required black holes to have “no hair”, and are defined only by their mass, spin, and electric charge. Hawking and his collaborators</a:t>
            </a:r>
            <a:r>
              <a:rPr lang="en-US" sz="1200" b="0" i="0" u="none" strike="noStrike" kern="1200" baseline="0" dirty="0">
                <a:solidFill>
                  <a:schemeClr val="tx1"/>
                </a:solidFill>
                <a:latin typeface="+mn-lt"/>
                <a:ea typeface="+mn-ea"/>
                <a:cs typeface="+mn-cs"/>
              </a:rPr>
              <a:t> are </a:t>
            </a:r>
            <a:r>
              <a:rPr lang="en-US" sz="1200" b="0" i="0" u="none" strike="noStrike" kern="1200" dirty="0">
                <a:solidFill>
                  <a:schemeClr val="tx1"/>
                </a:solidFill>
                <a:latin typeface="+mn-lt"/>
                <a:ea typeface="+mn-ea"/>
                <a:cs typeface="+mn-cs"/>
              </a:rPr>
              <a:t>not the first to suggest that black holes have any form of “hair”,</a:t>
            </a:r>
            <a:r>
              <a:rPr lang="en-US" sz="1200" b="0" i="0" u="none" strike="noStrike" kern="1200" baseline="0" dirty="0">
                <a:solidFill>
                  <a:schemeClr val="tx1"/>
                </a:solidFill>
                <a:latin typeface="+mn-lt"/>
                <a:ea typeface="+mn-ea"/>
                <a:cs typeface="+mn-cs"/>
              </a:rPr>
              <a:t> and all attempts to claim the presence of such, including this recent study, have been controversial. LIGOs detections of gravitational waves will provide more information about which side in this debate is right.</a:t>
            </a:r>
            <a:endParaRPr lang="en-US" sz="1200" b="0" i="0" u="none" strike="noStrike" kern="120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“Bearded” black holes, as proposed by Austin hipsters, have yet to gain traction in the field.</a:t>
            </a:r>
          </a:p>
        </p:txBody>
      </p:sp>
      <p:sp>
        <p:nvSpPr>
          <p:cNvPr id="105" name="CustomShape 2"/>
          <p:cNvSpPr/>
          <p:nvPr/>
        </p:nvSpPr>
        <p:spPr>
          <a:xfrm>
            <a:off x="3884760" y="8685360"/>
            <a:ext cx="296856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13BE4E0-B4A6-4854-92B2-FBB2A94BA228}" type="slidenum">
              <a:rPr lang="en-US" sz="1200" b="0" strike="noStrike" spc="-1">
                <a:solidFill>
                  <a:srgbClr val="000000"/>
                </a:solidFill>
                <a:uFill>
                  <a:solidFill>
                    <a:srgbClr val="FFFFFF"/>
                  </a:solidFill>
                </a:uFill>
                <a:latin typeface="Calibri"/>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0842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43"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144"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46"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147"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148" name="Picture 147"/>
          <p:cNvPicPr/>
          <p:nvPr/>
        </p:nvPicPr>
        <p:blipFill>
          <a:blip r:embed="rId2"/>
          <a:stretch>
            <a:fillRect/>
          </a:stretch>
        </p:blipFill>
        <p:spPr>
          <a:xfrm>
            <a:off x="2079000" y="1604520"/>
            <a:ext cx="4984920" cy="3977280"/>
          </a:xfrm>
          <a:prstGeom prst="rect">
            <a:avLst/>
          </a:prstGeom>
          <a:ln>
            <a:noFill/>
          </a:ln>
        </p:spPr>
      </p:pic>
      <p:pic>
        <p:nvPicPr>
          <p:cNvPr id="149" name="Picture 148"/>
          <p:cNvPicPr/>
          <p:nvPr/>
        </p:nvPicPr>
        <p:blipFill>
          <a:blip r:embed="rId2"/>
          <a:stretch>
            <a:fillRect/>
          </a:stretch>
        </p:blipFill>
        <p:spPr>
          <a:xfrm>
            <a:off x="2079000" y="1604520"/>
            <a:ext cx="4984920" cy="3977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93" name="PlaceHolder 2"/>
          <p:cNvSpPr>
            <a:spLocks noGrp="1"/>
          </p:cNvSpPr>
          <p:nvPr>
            <p:ph type="subTitle"/>
          </p:nvPr>
        </p:nvSpPr>
        <p:spPr>
          <a:xfrm>
            <a:off x="457200" y="1604520"/>
            <a:ext cx="8229240" cy="3977640"/>
          </a:xfrm>
          <a:prstGeom prst="rect">
            <a:avLst/>
          </a:prstGeom>
        </p:spPr>
        <p:txBody>
          <a:bodyPr lIns="0" tIns="0" rIns="0" bIns="0"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95"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97"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198"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73600"/>
            <a:ext cx="8229240" cy="5308200"/>
          </a:xfrm>
          <a:prstGeom prst="rect">
            <a:avLst/>
          </a:prstGeom>
        </p:spPr>
        <p:txBody>
          <a:bodyPr lIns="0" tIns="0" rIns="0" bIns="0"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02"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203"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204"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17" name="PlaceHolder 2"/>
          <p:cNvSpPr>
            <a:spLocks noGrp="1"/>
          </p:cNvSpPr>
          <p:nvPr>
            <p:ph type="subTitle"/>
          </p:nvPr>
        </p:nvSpPr>
        <p:spPr>
          <a:xfrm>
            <a:off x="457200" y="1604520"/>
            <a:ext cx="8229240" cy="3977640"/>
          </a:xfrm>
          <a:prstGeom prst="rect">
            <a:avLst/>
          </a:prstGeom>
        </p:spPr>
        <p:txBody>
          <a:bodyPr lIns="0" tIns="0" rIns="0" bIns="0"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06"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207"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208"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10"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211"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212"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14"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215"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17"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218"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219"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220"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22"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223"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224" name="Picture 223"/>
          <p:cNvPicPr/>
          <p:nvPr/>
        </p:nvPicPr>
        <p:blipFill>
          <a:blip r:embed="rId2"/>
          <a:stretch>
            <a:fillRect/>
          </a:stretch>
        </p:blipFill>
        <p:spPr>
          <a:xfrm>
            <a:off x="2079000" y="1604520"/>
            <a:ext cx="4984920" cy="3977280"/>
          </a:xfrm>
          <a:prstGeom prst="rect">
            <a:avLst/>
          </a:prstGeom>
          <a:ln>
            <a:noFill/>
          </a:ln>
        </p:spPr>
      </p:pic>
      <p:pic>
        <p:nvPicPr>
          <p:cNvPr id="225" name="Picture 224"/>
          <p:cNvPicPr/>
          <p:nvPr/>
        </p:nvPicPr>
        <p:blipFill>
          <a:blip r:embed="rId2"/>
          <a:stretch>
            <a:fillRect/>
          </a:stretch>
        </p:blipFill>
        <p:spPr>
          <a:xfrm>
            <a:off x="2079000" y="1604520"/>
            <a:ext cx="4984920" cy="3977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749558"/>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17" name="PlaceHolder 2"/>
          <p:cNvSpPr>
            <a:spLocks noGrp="1"/>
          </p:cNvSpPr>
          <p:nvPr>
            <p:ph type="subTitle"/>
          </p:nvPr>
        </p:nvSpPr>
        <p:spPr>
          <a:xfrm>
            <a:off x="457200" y="1604520"/>
            <a:ext cx="8229240" cy="397764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1696076486"/>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extLst>
      <p:ext uri="{BB962C8B-B14F-4D97-AF65-F5344CB8AC3E}">
        <p14:creationId xmlns:p14="http://schemas.microsoft.com/office/powerpoint/2010/main" val="253317564"/>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extLst>
      <p:ext uri="{BB962C8B-B14F-4D97-AF65-F5344CB8AC3E}">
        <p14:creationId xmlns:p14="http://schemas.microsoft.com/office/powerpoint/2010/main" val="1491597075"/>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Tree>
    <p:extLst>
      <p:ext uri="{BB962C8B-B14F-4D97-AF65-F5344CB8AC3E}">
        <p14:creationId xmlns:p14="http://schemas.microsoft.com/office/powerpoint/2010/main" val="1963576116"/>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820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650038019"/>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27"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128"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extLst>
      <p:ext uri="{BB962C8B-B14F-4D97-AF65-F5344CB8AC3E}">
        <p14:creationId xmlns:p14="http://schemas.microsoft.com/office/powerpoint/2010/main" val="3031086606"/>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extLst>
      <p:ext uri="{BB962C8B-B14F-4D97-AF65-F5344CB8AC3E}">
        <p14:creationId xmlns:p14="http://schemas.microsoft.com/office/powerpoint/2010/main" val="1834306309"/>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extLst>
      <p:ext uri="{BB962C8B-B14F-4D97-AF65-F5344CB8AC3E}">
        <p14:creationId xmlns:p14="http://schemas.microsoft.com/office/powerpoint/2010/main" val="4118220887"/>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extLst>
      <p:ext uri="{BB962C8B-B14F-4D97-AF65-F5344CB8AC3E}">
        <p14:creationId xmlns:p14="http://schemas.microsoft.com/office/powerpoint/2010/main" val="3465571051"/>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43"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144"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extLst>
      <p:ext uri="{BB962C8B-B14F-4D97-AF65-F5344CB8AC3E}">
        <p14:creationId xmlns:p14="http://schemas.microsoft.com/office/powerpoint/2010/main" val="2082370811"/>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46"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147"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148" name="Picture 147"/>
          <p:cNvPicPr/>
          <p:nvPr/>
        </p:nvPicPr>
        <p:blipFill>
          <a:blip r:embed="rId2"/>
          <a:stretch>
            <a:fillRect/>
          </a:stretch>
        </p:blipFill>
        <p:spPr>
          <a:xfrm>
            <a:off x="2079000" y="1604520"/>
            <a:ext cx="4984920" cy="3977280"/>
          </a:xfrm>
          <a:prstGeom prst="rect">
            <a:avLst/>
          </a:prstGeom>
          <a:ln>
            <a:noFill/>
          </a:ln>
        </p:spPr>
      </p:pic>
      <p:pic>
        <p:nvPicPr>
          <p:cNvPr id="149" name="Picture 148"/>
          <p:cNvPicPr/>
          <p:nvPr/>
        </p:nvPicPr>
        <p:blipFill>
          <a:blip r:embed="rId2"/>
          <a:stretch>
            <a:fillRect/>
          </a:stretch>
        </p:blipFill>
        <p:spPr>
          <a:xfrm>
            <a:off x="2079000" y="1604520"/>
            <a:ext cx="4984920" cy="3977280"/>
          </a:xfrm>
          <a:prstGeom prst="rect">
            <a:avLst/>
          </a:prstGeom>
          <a:ln>
            <a:noFill/>
          </a:ln>
        </p:spPr>
      </p:pic>
    </p:spTree>
    <p:extLst>
      <p:ext uri="{BB962C8B-B14F-4D97-AF65-F5344CB8AC3E}">
        <p14:creationId xmlns:p14="http://schemas.microsoft.com/office/powerpoint/2010/main" val="57478381"/>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8200"/>
          </a:xfrm>
          <a:prstGeom prst="rect">
            <a:avLst/>
          </a:prstGeom>
        </p:spPr>
        <p:txBody>
          <a:bodyPr lIns="0" tIns="0" rIns="0" bIns="0"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27"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128"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 name="PlaceHolder 1"/>
          <p:cNvSpPr>
            <a:spLocks noGrp="1"/>
          </p:cNvSpPr>
          <p:nvPr>
            <p:ph type="title"/>
          </p:nvPr>
        </p:nvSpPr>
        <p:spPr>
          <a:xfrm>
            <a:off x="1143000" y="1122480"/>
            <a:ext cx="6857640" cy="2387160"/>
          </a:xfrm>
          <a:prstGeom prst="rect">
            <a:avLst/>
          </a:prstGeom>
        </p:spPr>
        <p:txBody>
          <a:bodyPr anchor="b"/>
          <a:lstStyle/>
          <a:p>
            <a:pPr algn="ctr">
              <a:lnSpc>
                <a:spcPct val="100000"/>
              </a:lnSpc>
            </a:pPr>
            <a:r>
              <a:rPr lang="en-US" sz="6000">
                <a:solidFill>
                  <a:srgbClr val="000000"/>
                </a:solidFill>
                <a:latin typeface="Calibri Light"/>
              </a:rPr>
              <a:t>Click to edit the title text formatClick to edit Master title style</a:t>
            </a:r>
            <a:endParaRPr/>
          </a:p>
        </p:txBody>
      </p:sp>
      <p:sp>
        <p:nvSpPr>
          <p:cNvPr id="112" name="PlaceHolder 2"/>
          <p:cNvSpPr>
            <a:spLocks noGrp="1"/>
          </p:cNvSpPr>
          <p:nvPr>
            <p:ph type="dt"/>
          </p:nvPr>
        </p:nvSpPr>
        <p:spPr>
          <a:xfrm>
            <a:off x="628560" y="6356520"/>
            <a:ext cx="2057040" cy="364680"/>
          </a:xfrm>
          <a:prstGeom prst="rect">
            <a:avLst/>
          </a:prstGeom>
        </p:spPr>
        <p:txBody>
          <a:bodyPr anchor="ctr"/>
          <a:lstStyle/>
          <a:p>
            <a:pPr>
              <a:lnSpc>
                <a:spcPct val="100000"/>
              </a:lnSpc>
            </a:pPr>
            <a:r>
              <a:rPr lang="en-US" sz="1200">
                <a:solidFill>
                  <a:srgbClr val="8B8B8B"/>
                </a:solidFill>
                <a:latin typeface="Calibri"/>
              </a:rPr>
              <a:t>6/17/16</a:t>
            </a:r>
            <a:endParaRPr/>
          </a:p>
        </p:txBody>
      </p:sp>
      <p:sp>
        <p:nvSpPr>
          <p:cNvPr id="113" name="PlaceHolder 3"/>
          <p:cNvSpPr>
            <a:spLocks noGrp="1"/>
          </p:cNvSpPr>
          <p:nvPr>
            <p:ph type="ftr"/>
          </p:nvPr>
        </p:nvSpPr>
        <p:spPr>
          <a:xfrm>
            <a:off x="3029040" y="6356520"/>
            <a:ext cx="3085920" cy="364680"/>
          </a:xfrm>
          <a:prstGeom prst="rect">
            <a:avLst/>
          </a:prstGeom>
        </p:spPr>
        <p:txBody>
          <a:bodyPr anchor="ctr"/>
          <a:lstStyle/>
          <a:p>
            <a:endParaRPr/>
          </a:p>
        </p:txBody>
      </p:sp>
      <p:sp>
        <p:nvSpPr>
          <p:cNvPr id="114" name="PlaceHolder 4"/>
          <p:cNvSpPr>
            <a:spLocks noGrp="1"/>
          </p:cNvSpPr>
          <p:nvPr>
            <p:ph type="sldNum"/>
          </p:nvPr>
        </p:nvSpPr>
        <p:spPr>
          <a:xfrm>
            <a:off x="6458040" y="6356520"/>
            <a:ext cx="2057040" cy="364680"/>
          </a:xfrm>
          <a:prstGeom prst="rect">
            <a:avLst/>
          </a:prstGeom>
        </p:spPr>
        <p:txBody>
          <a:bodyPr anchor="ctr"/>
          <a:lstStyle/>
          <a:p>
            <a:pPr algn="r">
              <a:lnSpc>
                <a:spcPct val="100000"/>
              </a:lnSpc>
            </a:pPr>
            <a:fld id="{20FBF827-ECD4-4280-AC17-CB6EC018E205}" type="slidenum">
              <a:rPr lang="en-US" sz="1200">
                <a:solidFill>
                  <a:srgbClr val="8B8B8B"/>
                </a:solidFill>
                <a:latin typeface="Calibri"/>
              </a:rPr>
              <a:t>‹#›</a:t>
            </a:fld>
            <a:endParaRPr/>
          </a:p>
        </p:txBody>
      </p:sp>
      <p:sp>
        <p:nvSpPr>
          <p:cNvPr id="115" name="PlaceHolder 5"/>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2800">
                <a:latin typeface="Calibri"/>
              </a:rPr>
              <a:t>Click to edit the outline text format</a:t>
            </a:r>
            <a:endParaRPr/>
          </a:p>
          <a:p>
            <a:pPr lvl="1">
              <a:buSzPct val="75000"/>
              <a:buFont typeface="StarSymbol"/>
              <a:buChar char=""/>
            </a:pPr>
            <a:r>
              <a:rPr lang="en-US" sz="2000">
                <a:latin typeface="Calibri"/>
              </a:rPr>
              <a:t>Second Outline Level</a:t>
            </a:r>
            <a:endParaRPr/>
          </a:p>
          <a:p>
            <a:pPr lvl="2">
              <a:buSzPct val="45000"/>
              <a:buFont typeface="StarSymbol"/>
              <a:buChar char=""/>
            </a:pPr>
            <a:r>
              <a:rPr lang="en-US">
                <a:latin typeface="Calibri"/>
              </a:rPr>
              <a:t>Third Outline Level</a:t>
            </a:r>
            <a:endParaRPr/>
          </a:p>
          <a:p>
            <a:pPr lvl="3">
              <a:buSzPct val="75000"/>
              <a:buFont typeface="StarSymbol"/>
              <a:buChar char=""/>
            </a:pPr>
            <a:r>
              <a:rPr lang="en-US">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 name="PlaceHolder 1"/>
          <p:cNvSpPr>
            <a:spLocks noGrp="1"/>
          </p:cNvSpPr>
          <p:nvPr>
            <p:ph type="dt"/>
          </p:nvPr>
        </p:nvSpPr>
        <p:spPr>
          <a:xfrm>
            <a:off x="628560" y="6356520"/>
            <a:ext cx="2057040" cy="364680"/>
          </a:xfrm>
          <a:prstGeom prst="rect">
            <a:avLst/>
          </a:prstGeom>
        </p:spPr>
        <p:txBody>
          <a:bodyPr anchor="ctr"/>
          <a:lstStyle/>
          <a:p>
            <a:pPr>
              <a:lnSpc>
                <a:spcPct val="100000"/>
              </a:lnSpc>
            </a:pPr>
            <a:r>
              <a:rPr lang="en-US" sz="1200">
                <a:solidFill>
                  <a:srgbClr val="8B8B8B"/>
                </a:solidFill>
                <a:latin typeface="Calibri"/>
              </a:rPr>
              <a:t>6/17/16</a:t>
            </a:r>
            <a:endParaRPr/>
          </a:p>
        </p:txBody>
      </p:sp>
      <p:sp>
        <p:nvSpPr>
          <p:cNvPr id="188" name="PlaceHolder 2"/>
          <p:cNvSpPr>
            <a:spLocks noGrp="1"/>
          </p:cNvSpPr>
          <p:nvPr>
            <p:ph type="ftr"/>
          </p:nvPr>
        </p:nvSpPr>
        <p:spPr>
          <a:xfrm>
            <a:off x="3029040" y="6356520"/>
            <a:ext cx="3085920" cy="364680"/>
          </a:xfrm>
          <a:prstGeom prst="rect">
            <a:avLst/>
          </a:prstGeom>
        </p:spPr>
        <p:txBody>
          <a:bodyPr anchor="ctr"/>
          <a:lstStyle/>
          <a:p>
            <a:endParaRPr/>
          </a:p>
        </p:txBody>
      </p:sp>
      <p:sp>
        <p:nvSpPr>
          <p:cNvPr id="189" name="PlaceHolder 3"/>
          <p:cNvSpPr>
            <a:spLocks noGrp="1"/>
          </p:cNvSpPr>
          <p:nvPr>
            <p:ph type="sldNum"/>
          </p:nvPr>
        </p:nvSpPr>
        <p:spPr>
          <a:xfrm>
            <a:off x="6458040" y="6356520"/>
            <a:ext cx="2057040" cy="364680"/>
          </a:xfrm>
          <a:prstGeom prst="rect">
            <a:avLst/>
          </a:prstGeom>
        </p:spPr>
        <p:txBody>
          <a:bodyPr anchor="ctr"/>
          <a:lstStyle/>
          <a:p>
            <a:pPr algn="r">
              <a:lnSpc>
                <a:spcPct val="100000"/>
              </a:lnSpc>
            </a:pPr>
            <a:fld id="{47DA4A3F-B7EA-4072-9552-DFEE562374F3}" type="slidenum">
              <a:rPr lang="en-US" sz="1200">
                <a:solidFill>
                  <a:srgbClr val="8B8B8B"/>
                </a:solidFill>
                <a:latin typeface="Calibri"/>
              </a:rPr>
              <a:t>‹#›</a:t>
            </a:fld>
            <a:endParaRPr/>
          </a:p>
        </p:txBody>
      </p:sp>
      <p:sp>
        <p:nvSpPr>
          <p:cNvPr id="190" name="PlaceHolder 4"/>
          <p:cNvSpPr>
            <a:spLocks noGrp="1"/>
          </p:cNvSpPr>
          <p:nvPr>
            <p:ph type="title"/>
          </p:nvPr>
        </p:nvSpPr>
        <p:spPr>
          <a:xfrm>
            <a:off x="457200" y="273600"/>
            <a:ext cx="8229240" cy="1144800"/>
          </a:xfrm>
          <a:prstGeom prst="rect">
            <a:avLst/>
          </a:prstGeom>
        </p:spPr>
        <p:txBody>
          <a:bodyPr lIns="0" tIns="0" rIns="0" bIns="0" anchor="ctr"/>
          <a:lstStyle/>
          <a:p>
            <a:r>
              <a:rPr lang="en-US">
                <a:latin typeface="Calibri"/>
              </a:rPr>
              <a:t>Click to edit the title text format</a:t>
            </a:r>
            <a:endParaRPr/>
          </a:p>
        </p:txBody>
      </p:sp>
      <p:sp>
        <p:nvSpPr>
          <p:cNvPr id="191" name="PlaceHolder 5"/>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2800">
                <a:latin typeface="Calibri"/>
              </a:rPr>
              <a:t>Click to edit the outline text format</a:t>
            </a:r>
            <a:endParaRPr/>
          </a:p>
          <a:p>
            <a:pPr lvl="1">
              <a:buSzPct val="75000"/>
              <a:buFont typeface="StarSymbol"/>
              <a:buChar char=""/>
            </a:pPr>
            <a:r>
              <a:rPr lang="en-US" sz="2000">
                <a:latin typeface="Calibri"/>
              </a:rPr>
              <a:t>Second Outline Level</a:t>
            </a:r>
            <a:endParaRPr/>
          </a:p>
          <a:p>
            <a:pPr lvl="2">
              <a:buSzPct val="45000"/>
              <a:buFont typeface="StarSymbol"/>
              <a:buChar char=""/>
            </a:pPr>
            <a:r>
              <a:rPr lang="en-US">
                <a:latin typeface="Calibri"/>
              </a:rPr>
              <a:t>Third Outline Level</a:t>
            </a:r>
            <a:endParaRPr/>
          </a:p>
          <a:p>
            <a:pPr lvl="3">
              <a:buSzPct val="75000"/>
              <a:buFont typeface="StarSymbol"/>
              <a:buChar char=""/>
            </a:pPr>
            <a:r>
              <a:rPr lang="en-US">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 name="PlaceHolder 1"/>
          <p:cNvSpPr>
            <a:spLocks noGrp="1"/>
          </p:cNvSpPr>
          <p:nvPr>
            <p:ph type="title"/>
          </p:nvPr>
        </p:nvSpPr>
        <p:spPr>
          <a:xfrm>
            <a:off x="1143000" y="1122480"/>
            <a:ext cx="6857640" cy="2387160"/>
          </a:xfrm>
          <a:prstGeom prst="rect">
            <a:avLst/>
          </a:prstGeom>
        </p:spPr>
        <p:txBody>
          <a:bodyPr anchor="b"/>
          <a:lstStyle/>
          <a:p>
            <a:pPr algn="ctr">
              <a:lnSpc>
                <a:spcPct val="100000"/>
              </a:lnSpc>
            </a:pPr>
            <a:r>
              <a:rPr lang="en-US" sz="6000">
                <a:solidFill>
                  <a:srgbClr val="000000"/>
                </a:solidFill>
                <a:latin typeface="Calibri Light"/>
              </a:rPr>
              <a:t>Click to edit the title text formatClick to edit Master title style</a:t>
            </a:r>
            <a:endParaRPr/>
          </a:p>
        </p:txBody>
      </p:sp>
      <p:sp>
        <p:nvSpPr>
          <p:cNvPr id="112" name="PlaceHolder 2"/>
          <p:cNvSpPr>
            <a:spLocks noGrp="1"/>
          </p:cNvSpPr>
          <p:nvPr>
            <p:ph type="dt"/>
          </p:nvPr>
        </p:nvSpPr>
        <p:spPr>
          <a:xfrm>
            <a:off x="628560" y="6356520"/>
            <a:ext cx="2057040" cy="364680"/>
          </a:xfrm>
          <a:prstGeom prst="rect">
            <a:avLst/>
          </a:prstGeom>
        </p:spPr>
        <p:txBody>
          <a:bodyPr anchor="ctr"/>
          <a:lstStyle/>
          <a:p>
            <a:r>
              <a:rPr lang="en-US" sz="1200">
                <a:solidFill>
                  <a:srgbClr val="8B8B8B"/>
                </a:solidFill>
                <a:latin typeface="Calibri"/>
                <a:ea typeface="DejaVu Sans"/>
                <a:cs typeface="DejaVu Sans"/>
              </a:rPr>
              <a:t>6/17/16</a:t>
            </a:r>
            <a:endParaRPr>
              <a:solidFill>
                <a:prstClr val="black"/>
              </a:solidFill>
              <a:latin typeface="Arial"/>
              <a:ea typeface="DejaVu Sans"/>
              <a:cs typeface="DejaVu Sans"/>
            </a:endParaRPr>
          </a:p>
        </p:txBody>
      </p:sp>
      <p:sp>
        <p:nvSpPr>
          <p:cNvPr id="113" name="PlaceHolder 3"/>
          <p:cNvSpPr>
            <a:spLocks noGrp="1"/>
          </p:cNvSpPr>
          <p:nvPr>
            <p:ph type="ftr"/>
          </p:nvPr>
        </p:nvSpPr>
        <p:spPr>
          <a:xfrm>
            <a:off x="3029040" y="6356520"/>
            <a:ext cx="3085920" cy="364680"/>
          </a:xfrm>
          <a:prstGeom prst="rect">
            <a:avLst/>
          </a:prstGeom>
        </p:spPr>
        <p:txBody>
          <a:bodyPr anchor="ctr"/>
          <a:lstStyle/>
          <a:p>
            <a:endParaRPr>
              <a:solidFill>
                <a:prstClr val="black"/>
              </a:solidFill>
              <a:latin typeface="Arial"/>
              <a:ea typeface="DejaVu Sans"/>
              <a:cs typeface="DejaVu Sans"/>
            </a:endParaRPr>
          </a:p>
        </p:txBody>
      </p:sp>
      <p:sp>
        <p:nvSpPr>
          <p:cNvPr id="114" name="PlaceHolder 4"/>
          <p:cNvSpPr>
            <a:spLocks noGrp="1"/>
          </p:cNvSpPr>
          <p:nvPr>
            <p:ph type="sldNum"/>
          </p:nvPr>
        </p:nvSpPr>
        <p:spPr>
          <a:xfrm>
            <a:off x="6458040" y="6356520"/>
            <a:ext cx="2057040" cy="364680"/>
          </a:xfrm>
          <a:prstGeom prst="rect">
            <a:avLst/>
          </a:prstGeom>
        </p:spPr>
        <p:txBody>
          <a:bodyPr anchor="ctr"/>
          <a:lstStyle/>
          <a:p>
            <a:pPr algn="r"/>
            <a:fld id="{20FBF827-ECD4-4280-AC17-CB6EC018E205}" type="slidenum">
              <a:rPr lang="en-US" sz="1200">
                <a:solidFill>
                  <a:srgbClr val="8B8B8B"/>
                </a:solidFill>
                <a:latin typeface="Calibri"/>
                <a:ea typeface="DejaVu Sans"/>
                <a:cs typeface="DejaVu Sans"/>
              </a:rPr>
              <a:pPr algn="r"/>
              <a:t>‹#›</a:t>
            </a:fld>
            <a:endParaRPr>
              <a:solidFill>
                <a:prstClr val="black"/>
              </a:solidFill>
              <a:latin typeface="Arial"/>
              <a:ea typeface="DejaVu Sans"/>
              <a:cs typeface="DejaVu Sans"/>
            </a:endParaRPr>
          </a:p>
        </p:txBody>
      </p:sp>
      <p:sp>
        <p:nvSpPr>
          <p:cNvPr id="115" name="PlaceHolder 5"/>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2800">
                <a:latin typeface="Calibri"/>
              </a:rPr>
              <a:t>Click to edit the outline text format</a:t>
            </a:r>
            <a:endParaRPr/>
          </a:p>
          <a:p>
            <a:pPr lvl="1">
              <a:buSzPct val="75000"/>
              <a:buFont typeface="StarSymbol"/>
              <a:buChar char=""/>
            </a:pPr>
            <a:r>
              <a:rPr lang="en-US" sz="2000">
                <a:latin typeface="Calibri"/>
              </a:rPr>
              <a:t>Second Outline Level</a:t>
            </a:r>
            <a:endParaRPr/>
          </a:p>
          <a:p>
            <a:pPr lvl="2">
              <a:buSzPct val="45000"/>
              <a:buFont typeface="StarSymbol"/>
              <a:buChar char=""/>
            </a:pPr>
            <a:r>
              <a:rPr lang="en-US">
                <a:latin typeface="Calibri"/>
              </a:rPr>
              <a:t>Third Outline Level</a:t>
            </a:r>
            <a:endParaRPr/>
          </a:p>
          <a:p>
            <a:pPr lvl="3">
              <a:buSzPct val="75000"/>
              <a:buFont typeface="StarSymbol"/>
              <a:buChar char=""/>
            </a:pPr>
            <a:r>
              <a:rPr lang="en-US">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extLst>
      <p:ext uri="{BB962C8B-B14F-4D97-AF65-F5344CB8AC3E}">
        <p14:creationId xmlns:p14="http://schemas.microsoft.com/office/powerpoint/2010/main" val="3148527720"/>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4" name="Picture 6" descr="The aerial photo taken on July 3, 2016 shows the Five-hundred-meter Aperture Spherical Telescope (FAST) in Pingtang County, southwest China's Guizhou Province.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177" y="3076295"/>
            <a:ext cx="3137707" cy="234979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hinese prominent science fiction writer Liu Cixin is seen at the site to witness the installation completion on the Five-hundred-meter Aperture Spherical Telescope (FAST) in Pingtang County, southwest China's Guizhou Province, July 3, 2016.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196" y="2837454"/>
            <a:ext cx="3452959" cy="226360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Balloons are released to celebrate the complete installation of the Five-hundred-meter Aperture Spherical Telescope (FAST) in Pingtang County, southwest China's Guizhou Province, July 3, 2016.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561" y="77093"/>
            <a:ext cx="3383539" cy="225569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fast.bao.ac.cn/en/Picture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347" y="883595"/>
            <a:ext cx="3270479" cy="22791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last triangular panel to the reflector of the Five-hundred-meter Aperture Spherical Telescope (FAST) is being installed in Pingtang County, southwest China's Guizhou Province, July 3, 20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91040" y="1241158"/>
            <a:ext cx="3280350" cy="218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96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Dawn-Cer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4825" y="0"/>
            <a:ext cx="8134350" cy="4572000"/>
          </a:xfrm>
          <a:prstGeom prst="rect">
            <a:avLst/>
          </a:prstGeom>
        </p:spPr>
      </p:pic>
      <p:sp>
        <p:nvSpPr>
          <p:cNvPr id="3" name="TextBox 2"/>
          <p:cNvSpPr txBox="1"/>
          <p:nvPr/>
        </p:nvSpPr>
        <p:spPr>
          <a:xfrm>
            <a:off x="116898" y="4572000"/>
            <a:ext cx="7496175" cy="246221"/>
          </a:xfrm>
          <a:prstGeom prst="rect">
            <a:avLst/>
          </a:prstGeom>
          <a:noFill/>
        </p:spPr>
        <p:txBody>
          <a:bodyPr wrap="square" rtlCol="0">
            <a:spAutoFit/>
          </a:bodyPr>
          <a:lstStyle/>
          <a:p>
            <a:r>
              <a:rPr lang="en-US" sz="1000" dirty="0">
                <a:solidFill>
                  <a:schemeClr val="bg1">
                    <a:lumMod val="65000"/>
                  </a:schemeClr>
                </a:solidFill>
              </a:rPr>
              <a:t>Video edited for length and to remove sound.</a:t>
            </a:r>
          </a:p>
        </p:txBody>
      </p:sp>
      <p:pic>
        <p:nvPicPr>
          <p:cNvPr id="1026" name="Picture 2" descr="NASA's Dawn Mission Flight Tea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4734" y="4608334"/>
            <a:ext cx="3090429" cy="1192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478909"/>
      </p:ext>
    </p:extLst>
  </p:cSld>
  <p:clrMapOvr>
    <a:masterClrMapping/>
  </p:clrMapOvr>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www.space.com/images/i/000/056/485/original/ionisation_timeline.jpg?1467077164?interpolation=lanczos-none&amp;downsize=*:1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07" y="1759186"/>
            <a:ext cx="9052220" cy="39829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6625699" y="424554"/>
            <a:ext cx="1344128" cy="1334632"/>
          </a:xfrm>
          <a:prstGeom prst="rect">
            <a:avLst/>
          </a:prstGeom>
        </p:spPr>
      </p:pic>
      <p:sp>
        <p:nvSpPr>
          <p:cNvPr id="5" name="Oval 4"/>
          <p:cNvSpPr/>
          <p:nvPr/>
        </p:nvSpPr>
        <p:spPr>
          <a:xfrm>
            <a:off x="5489056" y="1455152"/>
            <a:ext cx="945573" cy="412643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nam2016.org/images/nam2016/Media/Sobral/cr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1020" y="224969"/>
            <a:ext cx="2473016" cy="175918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a:off x="5305425" y="1089782"/>
            <a:ext cx="1657350" cy="0"/>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315658" y="1393817"/>
            <a:ext cx="752475" cy="1009650"/>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http://w.astro.berkeley.edu/~gmarcy/women/Vera.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523" y="1280992"/>
            <a:ext cx="1894665" cy="1982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8032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666993" y="67402"/>
            <a:ext cx="5342923" cy="3017631"/>
          </a:xfrm>
          <a:prstGeom prst="rect">
            <a:avLst/>
          </a:prstGeom>
        </p:spPr>
      </p:pic>
      <p:pic>
        <p:nvPicPr>
          <p:cNvPr id="4" name="Picture 3"/>
          <p:cNvPicPr>
            <a:picLocks noChangeAspect="1"/>
          </p:cNvPicPr>
          <p:nvPr/>
        </p:nvPicPr>
        <p:blipFill>
          <a:blip r:embed="rId4"/>
          <a:stretch>
            <a:fillRect/>
          </a:stretch>
        </p:blipFill>
        <p:spPr>
          <a:xfrm>
            <a:off x="3658494" y="2911588"/>
            <a:ext cx="5359919" cy="3027698"/>
          </a:xfrm>
          <a:prstGeom prst="rect">
            <a:avLst/>
          </a:prstGeom>
        </p:spPr>
      </p:pic>
      <p:pic>
        <p:nvPicPr>
          <p:cNvPr id="5" name="Picture 4"/>
          <p:cNvPicPr>
            <a:picLocks noChangeAspect="1"/>
          </p:cNvPicPr>
          <p:nvPr/>
        </p:nvPicPr>
        <p:blipFill>
          <a:blip r:embed="rId5"/>
          <a:stretch>
            <a:fillRect/>
          </a:stretch>
        </p:blipFill>
        <p:spPr>
          <a:xfrm>
            <a:off x="188187" y="1475509"/>
            <a:ext cx="3333333" cy="3219048"/>
          </a:xfrm>
          <a:prstGeom prst="rect">
            <a:avLst/>
          </a:prstGeom>
        </p:spPr>
      </p:pic>
    </p:spTree>
    <p:extLst>
      <p:ext uri="{BB962C8B-B14F-4D97-AF65-F5344CB8AC3E}">
        <p14:creationId xmlns:p14="http://schemas.microsoft.com/office/powerpoint/2010/main" val="6563839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http://i.huffpost.com/gen/1380878/images/o-BLACK-HOLE-HAIR-faceb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43" y="141193"/>
            <a:ext cx="7282194" cy="36410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074936" y="3407932"/>
            <a:ext cx="2833819" cy="1888712"/>
          </a:xfrm>
          <a:prstGeom prst="rect">
            <a:avLst/>
          </a:prstGeom>
        </p:spPr>
      </p:pic>
    </p:spTree>
    <p:extLst>
      <p:ext uri="{BB962C8B-B14F-4D97-AF65-F5344CB8AC3E}">
        <p14:creationId xmlns:p14="http://schemas.microsoft.com/office/powerpoint/2010/main" val="12015111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TotalTime>
  <Words>647</Words>
  <Application>Microsoft Office PowerPoint</Application>
  <PresentationFormat>On-screen Show (4:3)</PresentationFormat>
  <Paragraphs>11</Paragraphs>
  <Slides>5</Slides>
  <Notes>5</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vt:i4>
      </vt:variant>
    </vt:vector>
  </HeadingPairs>
  <TitlesOfParts>
    <vt:vector size="14" baseType="lpstr">
      <vt:lpstr>Arial</vt:lpstr>
      <vt:lpstr>Calibri</vt:lpstr>
      <vt:lpstr>Calibri Light</vt:lpstr>
      <vt:lpstr>DejaVu Sans</vt:lpstr>
      <vt:lpstr>StarSymbol</vt:lpstr>
      <vt:lpstr>Times New Roman</vt:lpstr>
      <vt:lpstr>Office Theme</vt:lpstr>
      <vt:lpstr>Office Theme</vt:lpstr>
      <vt:lpstr>2_Office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Mulligan, Brian W</cp:lastModifiedBy>
  <cp:revision>68</cp:revision>
  <dcterms:modified xsi:type="dcterms:W3CDTF">2016-07-13T04:21:18Z</dcterms:modified>
</cp:coreProperties>
</file>